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77" r:id="rId3"/>
    <p:sldId id="283" r:id="rId4"/>
    <p:sldId id="274" r:id="rId5"/>
    <p:sldId id="278" r:id="rId6"/>
    <p:sldId id="280" r:id="rId7"/>
    <p:sldId id="281" r:id="rId8"/>
    <p:sldId id="282" r:id="rId9"/>
    <p:sldId id="279" r:id="rId10"/>
    <p:sldId id="287" r:id="rId11"/>
    <p:sldId id="28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94"/>
  </p:normalViewPr>
  <p:slideViewPr>
    <p:cSldViewPr snapToGrid="0">
      <p:cViewPr varScale="1">
        <p:scale>
          <a:sx n="105" d="100"/>
          <a:sy n="105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0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6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1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9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4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9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6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4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6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0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1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94FAC52A-72F8-49EE-A1C9-504566C01D43}"/>
              </a:ext>
            </a:extLst>
          </p:cNvPr>
          <p:cNvSpPr/>
          <p:nvPr/>
        </p:nvSpPr>
        <p:spPr>
          <a:xfrm>
            <a:off x="1497153" y="542618"/>
            <a:ext cx="9562024" cy="4307472"/>
          </a:xfrm>
          <a:prstGeom prst="wav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Εφαρμογή της μεθόδου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CLIL </a:t>
            </a:r>
            <a:r>
              <a:rPr kumimoji="0" lang="el-GR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 μάθημα της Γεωγραφίας της Β΄ τάξης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Υδρόγειος 2 Εικόνες Clipart Δωρεάν τέχνες clip">
            <a:extLst>
              <a:ext uri="{FF2B5EF4-FFF2-40B4-BE49-F238E27FC236}">
                <a16:creationId xmlns:a16="http://schemas.microsoft.com/office/drawing/2014/main" id="{22DA31E0-D013-4CA4-9B1C-C87ED545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33" y="4601679"/>
            <a:ext cx="1507427" cy="20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888E5F-0622-EC3C-4242-6B322B0BAC58}"/>
              </a:ext>
            </a:extLst>
          </p:cNvPr>
          <p:cNvSpPr/>
          <p:nvPr/>
        </p:nvSpPr>
        <p:spPr>
          <a:xfrm>
            <a:off x="4386630" y="5768523"/>
            <a:ext cx="7544113" cy="95864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Από τα παιδιά της Β΄ τάξης.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Εκπαιδευτικός: Κωνσταντίνα Κοκκίνου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2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FE8AB-0EF5-A3AB-9EAA-340CB9D78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4DFDA0-C586-FE18-05F6-4FBF9BF35D4C}"/>
              </a:ext>
            </a:extLst>
          </p:cNvPr>
          <p:cNvSpPr/>
          <p:nvPr/>
        </p:nvSpPr>
        <p:spPr>
          <a:xfrm>
            <a:off x="2653864" y="171031"/>
            <a:ext cx="6356057" cy="1082842"/>
          </a:xfrm>
          <a:prstGeom prst="roundRect">
            <a:avLst/>
          </a:prstGeom>
          <a:solidFill>
            <a:srgbClr val="FFFF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7: The weather</a:t>
            </a:r>
            <a:endParaRPr lang="el-G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6EA461-9815-DAE8-8B51-22A98932C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101" y="1297186"/>
            <a:ext cx="4711700" cy="550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3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9CF56-C5FF-4355-58E2-9ABA4C7F2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727C3E-D60B-B690-3634-AA09FBE51E90}"/>
              </a:ext>
            </a:extLst>
          </p:cNvPr>
          <p:cNvSpPr/>
          <p:nvPr/>
        </p:nvSpPr>
        <p:spPr>
          <a:xfrm>
            <a:off x="1877836" y="255267"/>
            <a:ext cx="8409354" cy="1765720"/>
          </a:xfrm>
          <a:prstGeom prst="roundRect">
            <a:avLst/>
          </a:prstGeom>
          <a:solidFill>
            <a:srgbClr val="FFFF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us in our lessons!!!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(Units 6-7: The River’s Journey and the Tropical Forest)</a:t>
            </a:r>
            <a:endParaRPr lang="el-G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" action="ppaction://media"/>
            <a:extLst>
              <a:ext uri="{FF2B5EF4-FFF2-40B4-BE49-F238E27FC236}">
                <a16:creationId xmlns:a16="http://schemas.microsoft.com/office/drawing/2014/main" id="{625BCC1C-6C96-5F3A-9234-726304E34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5836" y="3318567"/>
            <a:ext cx="2017295" cy="201729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928F92-E3C9-1ABE-4C5F-C3EA113B78E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17545" y="3560122"/>
            <a:ext cx="1880937" cy="1880937"/>
          </a:xfrm>
          <a:prstGeom prst="rect">
            <a:avLst/>
          </a:prstGeom>
        </p:spPr>
      </p:pic>
      <p:pic>
        <p:nvPicPr>
          <p:cNvPr id="7170" name="Picture 2" descr="Child Listening Stock Illustrations ...">
            <a:extLst>
              <a:ext uri="{FF2B5EF4-FFF2-40B4-BE49-F238E27FC236}">
                <a16:creationId xmlns:a16="http://schemas.microsoft.com/office/drawing/2014/main" id="{F407CE98-E1B6-0E32-8BC0-246AD219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933" y="2409949"/>
            <a:ext cx="3947585" cy="40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2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1F47E5-57EB-2DF8-BCA5-8E7E391546FD}"/>
              </a:ext>
            </a:extLst>
          </p:cNvPr>
          <p:cNvSpPr txBox="1"/>
          <p:nvPr/>
        </p:nvSpPr>
        <p:spPr>
          <a:xfrm>
            <a:off x="172387" y="382012"/>
            <a:ext cx="1201961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600" b="1" u="sng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Η προσέγγιση CLIL</a:t>
            </a:r>
          </a:p>
          <a:p>
            <a:pPr algn="just"/>
            <a:endParaRPr lang="el-GR" sz="2600" b="1" dirty="0">
              <a:solidFill>
                <a:schemeClr val="bg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l-GR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Η προσέγγιση 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CLIL, </a:t>
            </a:r>
            <a:r>
              <a:rPr lang="el-GR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σημαίνει 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Content and Language Integrated Learning, </a:t>
            </a:r>
            <a:r>
              <a:rPr lang="el-GR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δηλαδή 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l-GR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ολοκληρωμένη Μάθηση Περιεχομένου και Γλώσσας.</a:t>
            </a:r>
          </a:p>
          <a:p>
            <a:pPr algn="just"/>
            <a:endParaRPr lang="el-GR" sz="2600" b="1" dirty="0">
              <a:solidFill>
                <a:schemeClr val="bg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l-GR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Πιο συγκεκριμένα, είναι μια μέθοδος, με την οποία τα παιδιά μαθαίνουν ταυτόχρονα ένα σχολικό αντικείμενο (στο σχολείο μας </a:t>
            </a:r>
            <a:r>
              <a:rPr lang="el-GR" sz="26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εφασμόζεται</a:t>
            </a:r>
            <a:r>
              <a:rPr lang="el-GR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στο μάθημα της Γεωγραφία Β΄ τάξης) και μια ξένη γλώσσα (Αγγλικά).</a:t>
            </a:r>
          </a:p>
          <a:p>
            <a:pPr algn="just"/>
            <a:r>
              <a:rPr lang="el-GR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Επεξηγηματικά, διδάσκεται το μάθημα της Γεωγραφίας, με παράλληλη χρήση της Αγγλικής γλώσσας.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l-GR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Έτσι, τα παιδιά κατακτούν αφενός τους στόχους της ύλης της Γεωγραφίας και αφετέρου βελτιώνουν ταυτόχρονα τις γλωσσικές τους δεξιότητες στα Αγγλικά.</a:t>
            </a:r>
          </a:p>
          <a:p>
            <a:pPr algn="just"/>
            <a:endParaRPr lang="el-GR" sz="2600" b="1" dirty="0">
              <a:solidFill>
                <a:schemeClr val="bg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l-GR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Στη συνέχεια, παρουσιάζονται μερικές από τις εργασίες των παιδιών μας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l-GR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καθώς και φωτογραφίες, ηχητικά και βίντεο με δραστηριότητες</a:t>
            </a: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l-GR" sz="2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που έχουν πραγματοποιηθεί, βασισμένες στην προσέγγισή CLIL.</a:t>
            </a:r>
          </a:p>
        </p:txBody>
      </p:sp>
    </p:spTree>
    <p:extLst>
      <p:ext uri="{BB962C8B-B14F-4D97-AF65-F5344CB8AC3E}">
        <p14:creationId xmlns:p14="http://schemas.microsoft.com/office/powerpoint/2010/main" val="286201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B1C10-D43D-8B90-B4AA-F9F9BD895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F9AE73A-D575-8612-A5D7-33CA8F4D902A}"/>
              </a:ext>
            </a:extLst>
          </p:cNvPr>
          <p:cNvSpPr/>
          <p:nvPr/>
        </p:nvSpPr>
        <p:spPr>
          <a:xfrm>
            <a:off x="2718743" y="192505"/>
            <a:ext cx="6356057" cy="1082842"/>
          </a:xfrm>
          <a:prstGeom prst="roundRect">
            <a:avLst/>
          </a:prstGeom>
          <a:solidFill>
            <a:srgbClr val="FFFF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1: The days of the week</a:t>
            </a: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46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D71214E1-C9E0-55DF-48F1-80C0C8DC4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60"/>
          <a:stretch/>
        </p:blipFill>
        <p:spPr bwMode="auto">
          <a:xfrm>
            <a:off x="3758453" y="1454716"/>
            <a:ext cx="3991469" cy="52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8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964331-9845-88A9-C149-F1D87EEEBC91}"/>
              </a:ext>
            </a:extLst>
          </p:cNvPr>
          <p:cNvSpPr/>
          <p:nvPr/>
        </p:nvSpPr>
        <p:spPr>
          <a:xfrm>
            <a:off x="2644366" y="166254"/>
            <a:ext cx="6356057" cy="1082842"/>
          </a:xfrm>
          <a:prstGeom prst="roundRect">
            <a:avLst/>
          </a:prstGeom>
          <a:solidFill>
            <a:srgbClr val="FFFF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2: Our Classroom</a:t>
            </a:r>
            <a:r>
              <a:rPr lang="el-G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93FBB5F4-7C2A-5A3D-B758-164BDF045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91" y="1406237"/>
            <a:ext cx="3463636" cy="47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Άνοιγμα φωτογραφίας">
            <a:extLst>
              <a:ext uri="{FF2B5EF4-FFF2-40B4-BE49-F238E27FC236}">
                <a16:creationId xmlns:a16="http://schemas.microsoft.com/office/drawing/2014/main" id="{40C92AFF-8B51-EA37-5232-50F9FC062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575" y="1829667"/>
            <a:ext cx="5715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2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98903-277E-E562-FDE6-518135C46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7AE161-8E23-BE27-FFEC-E316918F6DE7}"/>
              </a:ext>
            </a:extLst>
          </p:cNvPr>
          <p:cNvSpPr/>
          <p:nvPr/>
        </p:nvSpPr>
        <p:spPr>
          <a:xfrm>
            <a:off x="2644365" y="166254"/>
            <a:ext cx="6356057" cy="1082842"/>
          </a:xfrm>
          <a:prstGeom prst="roundRect">
            <a:avLst/>
          </a:prstGeom>
          <a:solidFill>
            <a:srgbClr val="FFFF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2: Where is it?</a:t>
            </a:r>
            <a:endParaRPr lang="el-G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Άνοιγμα φωτογραφίας">
            <a:extLst>
              <a:ext uri="{FF2B5EF4-FFF2-40B4-BE49-F238E27FC236}">
                <a16:creationId xmlns:a16="http://schemas.microsoft.com/office/drawing/2014/main" id="{8D79A042-F741-B345-ACD0-A2A8537C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44" y="1921871"/>
            <a:ext cx="4928050" cy="21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Άνοιγμα φωτογραφίας">
            <a:extLst>
              <a:ext uri="{FF2B5EF4-FFF2-40B4-BE49-F238E27FC236}">
                <a16:creationId xmlns:a16="http://schemas.microsoft.com/office/drawing/2014/main" id="{93A4886E-E57A-BF2B-1596-867D396F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5572" y="1481931"/>
            <a:ext cx="3151741" cy="270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Άνοιγμα φωτογραφίας">
            <a:extLst>
              <a:ext uri="{FF2B5EF4-FFF2-40B4-BE49-F238E27FC236}">
                <a16:creationId xmlns:a16="http://schemas.microsoft.com/office/drawing/2014/main" id="{B92EB2EE-4CB7-5BDE-2CB2-080A728C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45" y="4420010"/>
            <a:ext cx="5319649" cy="22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Δεν υπάρχει διαθέσιμη περιγραφή.">
            <a:extLst>
              <a:ext uri="{FF2B5EF4-FFF2-40B4-BE49-F238E27FC236}">
                <a16:creationId xmlns:a16="http://schemas.microsoft.com/office/drawing/2014/main" id="{72F5FDF3-D4E9-46B0-CAE4-601DAE585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7" b="-5402"/>
          <a:stretch/>
        </p:blipFill>
        <p:spPr bwMode="auto">
          <a:xfrm>
            <a:off x="6369608" y="4288305"/>
            <a:ext cx="5660060" cy="25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2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BCBC4-416A-0DA9-2F41-9A3C22796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74BAF9-38A9-E0F0-9D4A-0FE865C25F96}"/>
              </a:ext>
            </a:extLst>
          </p:cNvPr>
          <p:cNvSpPr/>
          <p:nvPr/>
        </p:nvSpPr>
        <p:spPr>
          <a:xfrm>
            <a:off x="2644366" y="166254"/>
            <a:ext cx="6356057" cy="1082842"/>
          </a:xfrm>
          <a:prstGeom prst="roundRect">
            <a:avLst/>
          </a:prstGeom>
          <a:solidFill>
            <a:srgbClr val="FFFF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4:  The neighborhood </a:t>
            </a:r>
            <a:endParaRPr lang="el-G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300ADA4C-7438-2374-D258-8A43C5C1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115" y="1491615"/>
            <a:ext cx="7675769" cy="51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6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675C5-121D-1009-B42C-4E3B30FB3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67D529-3848-0858-7721-3F4F4C557F06}"/>
              </a:ext>
            </a:extLst>
          </p:cNvPr>
          <p:cNvSpPr/>
          <p:nvPr/>
        </p:nvSpPr>
        <p:spPr>
          <a:xfrm>
            <a:off x="2644366" y="166254"/>
            <a:ext cx="6356057" cy="1082842"/>
          </a:xfrm>
          <a:prstGeom prst="roundRect">
            <a:avLst/>
          </a:prstGeom>
          <a:solidFill>
            <a:srgbClr val="FFFF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4: Our Town</a:t>
            </a:r>
            <a:endParaRPr lang="el-G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320FFF1E-1CCA-5F8C-A854-55DF387D8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366" y="1635695"/>
            <a:ext cx="6525798" cy="45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5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CD96C-D7E7-411C-E021-AAD34F668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3FA0AD-461D-7318-72F3-DCB04CA5FB4D}"/>
              </a:ext>
            </a:extLst>
          </p:cNvPr>
          <p:cNvSpPr/>
          <p:nvPr/>
        </p:nvSpPr>
        <p:spPr>
          <a:xfrm>
            <a:off x="2839348" y="401577"/>
            <a:ext cx="6356057" cy="1082842"/>
          </a:xfrm>
          <a:prstGeom prst="roundRect">
            <a:avLst/>
          </a:prstGeom>
          <a:solidFill>
            <a:srgbClr val="FFFF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6-7: 3R (Reduce – Reuse – Recycle)</a:t>
            </a:r>
            <a:endParaRPr lang="el-G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Άνοιγμα φωτογραφίας">
            <a:extLst>
              <a:ext uri="{FF2B5EF4-FFF2-40B4-BE49-F238E27FC236}">
                <a16:creationId xmlns:a16="http://schemas.microsoft.com/office/drawing/2014/main" id="{C8DAE34A-5765-B087-2A74-85DA6023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313" y="2131867"/>
            <a:ext cx="6965373" cy="38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F9C72-8D90-99FD-B544-31B463EA4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0716D3-4B8E-91CD-84C1-BBB63AC8619A}"/>
              </a:ext>
            </a:extLst>
          </p:cNvPr>
          <p:cNvSpPr/>
          <p:nvPr/>
        </p:nvSpPr>
        <p:spPr>
          <a:xfrm>
            <a:off x="2644366" y="166254"/>
            <a:ext cx="6356057" cy="1082842"/>
          </a:xfrm>
          <a:prstGeom prst="roundRect">
            <a:avLst/>
          </a:prstGeom>
          <a:solidFill>
            <a:srgbClr val="FFFF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7: Tropical Forest</a:t>
            </a:r>
            <a:endParaRPr lang="el-G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E55B700D-3458-E1CA-184D-E087F60C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546" y="1420324"/>
            <a:ext cx="8925654" cy="50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Δεν υπάρχει διαθέσιμη περιγραφή.">
            <a:extLst>
              <a:ext uri="{FF2B5EF4-FFF2-40B4-BE49-F238E27FC236}">
                <a16:creationId xmlns:a16="http://schemas.microsoft.com/office/drawing/2014/main" id="{36D761E1-D58C-4435-71EE-013AE9B9B4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089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Custom 3">
      <a:dk1>
        <a:sysClr val="windowText" lastClr="000000"/>
      </a:dk1>
      <a:lt1>
        <a:srgbClr val="000000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6368</TotalTime>
  <Words>222</Words>
  <Application>Microsoft Macintosh PowerPoint</Application>
  <PresentationFormat>Widescreen</PresentationFormat>
  <Paragraphs>21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Comic Sans MS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Κωνσταντίνα Κοκκίνου</dc:creator>
  <cp:lastModifiedBy>Vassilios Messaritis</cp:lastModifiedBy>
  <cp:revision>18</cp:revision>
  <dcterms:created xsi:type="dcterms:W3CDTF">2025-04-26T12:58:04Z</dcterms:created>
  <dcterms:modified xsi:type="dcterms:W3CDTF">2025-05-08T17:57:02Z</dcterms:modified>
</cp:coreProperties>
</file>